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7" autoAdjust="0"/>
    <p:restoredTop sz="94660"/>
  </p:normalViewPr>
  <p:slideViewPr>
    <p:cSldViewPr snapToGrid="0">
      <p:cViewPr>
        <p:scale>
          <a:sx n="67" d="100"/>
          <a:sy n="67" d="100"/>
        </p:scale>
        <p:origin x="72" y="5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4D9476-FF27-4967-8D26-2A795EFEA86E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F2E8109-0FF5-487C-B65E-08CF60BA97F7}">
      <dgm:prSet/>
      <dgm:spPr/>
      <dgm:t>
        <a:bodyPr/>
        <a:lstStyle/>
        <a:p>
          <a:r>
            <a:rPr lang="en-US"/>
            <a:t>Give yourself plenty of room to avoid any obstructions</a:t>
          </a:r>
        </a:p>
      </dgm:t>
    </dgm:pt>
    <dgm:pt modelId="{27159BD0-61C5-4FEC-939D-27863B16CA28}" type="parTrans" cxnId="{1FB26548-E36F-428D-9E48-0B99A138EE95}">
      <dgm:prSet/>
      <dgm:spPr/>
      <dgm:t>
        <a:bodyPr/>
        <a:lstStyle/>
        <a:p>
          <a:endParaRPr lang="en-US"/>
        </a:p>
      </dgm:t>
    </dgm:pt>
    <dgm:pt modelId="{D7140FD2-F96D-4F95-8B52-BC8C636ABDC7}" type="sibTrans" cxnId="{1FB26548-E36F-428D-9E48-0B99A138EE95}">
      <dgm:prSet/>
      <dgm:spPr/>
      <dgm:t>
        <a:bodyPr/>
        <a:lstStyle/>
        <a:p>
          <a:endParaRPr lang="en-US"/>
        </a:p>
      </dgm:t>
    </dgm:pt>
    <dgm:pt modelId="{ACE1ECFF-BA38-43E8-9000-D7C1A9130F5B}">
      <dgm:prSet/>
      <dgm:spPr/>
      <dgm:t>
        <a:bodyPr/>
        <a:lstStyle/>
        <a:p>
          <a:r>
            <a:rPr lang="en-US"/>
            <a:t>Avoid overstretching </a:t>
          </a:r>
        </a:p>
      </dgm:t>
    </dgm:pt>
    <dgm:pt modelId="{94992B6D-4127-4961-8807-00B78BCEEA98}" type="parTrans" cxnId="{A6020DDB-296E-470A-A6B7-A943B0B0B3D5}">
      <dgm:prSet/>
      <dgm:spPr/>
      <dgm:t>
        <a:bodyPr/>
        <a:lstStyle/>
        <a:p>
          <a:endParaRPr lang="en-US"/>
        </a:p>
      </dgm:t>
    </dgm:pt>
    <dgm:pt modelId="{A0195D6E-9E4A-40B5-B46B-01160DE7B0FF}" type="sibTrans" cxnId="{A6020DDB-296E-470A-A6B7-A943B0B0B3D5}">
      <dgm:prSet/>
      <dgm:spPr/>
      <dgm:t>
        <a:bodyPr/>
        <a:lstStyle/>
        <a:p>
          <a:endParaRPr lang="en-US"/>
        </a:p>
      </dgm:t>
    </dgm:pt>
    <dgm:pt modelId="{5E892849-EF0D-4FBE-ACF6-6537219892C0}">
      <dgm:prSet/>
      <dgm:spPr/>
      <dgm:t>
        <a:bodyPr/>
        <a:lstStyle/>
        <a:p>
          <a:r>
            <a:rPr lang="en-US"/>
            <a:t>Maintain balance during body movements to avoid falls</a:t>
          </a:r>
        </a:p>
      </dgm:t>
    </dgm:pt>
    <dgm:pt modelId="{840BF27C-1E43-4451-82A6-129E2497B180}" type="parTrans" cxnId="{733F02A7-2F18-4E7D-8793-DC12BD5E9B91}">
      <dgm:prSet/>
      <dgm:spPr/>
      <dgm:t>
        <a:bodyPr/>
        <a:lstStyle/>
        <a:p>
          <a:endParaRPr lang="en-US"/>
        </a:p>
      </dgm:t>
    </dgm:pt>
    <dgm:pt modelId="{29049A29-B16E-44AC-BE64-BCD6D18D6BB4}" type="sibTrans" cxnId="{733F02A7-2F18-4E7D-8793-DC12BD5E9B91}">
      <dgm:prSet/>
      <dgm:spPr/>
      <dgm:t>
        <a:bodyPr/>
        <a:lstStyle/>
        <a:p>
          <a:endParaRPr lang="en-US"/>
        </a:p>
      </dgm:t>
    </dgm:pt>
    <dgm:pt modelId="{546419FE-4D4D-4EBA-B5AC-CC8E81E7DB32}">
      <dgm:prSet/>
      <dgm:spPr/>
      <dgm:t>
        <a:bodyPr/>
        <a:lstStyle/>
        <a:p>
          <a:r>
            <a:rPr lang="en-US"/>
            <a:t>If you are experiencing any discomfort (more than just a stretching sensation) discontinue use of equipment</a:t>
          </a:r>
        </a:p>
      </dgm:t>
    </dgm:pt>
    <dgm:pt modelId="{2C4737B5-62B5-45D6-8B16-42AB44605759}" type="parTrans" cxnId="{3FF1E50F-3AEA-4F4D-91C3-9AA80304F64F}">
      <dgm:prSet/>
      <dgm:spPr/>
      <dgm:t>
        <a:bodyPr/>
        <a:lstStyle/>
        <a:p>
          <a:endParaRPr lang="en-US"/>
        </a:p>
      </dgm:t>
    </dgm:pt>
    <dgm:pt modelId="{F6B63552-AD19-4D94-BE8F-57B14941E85E}" type="sibTrans" cxnId="{3FF1E50F-3AEA-4F4D-91C3-9AA80304F64F}">
      <dgm:prSet/>
      <dgm:spPr/>
      <dgm:t>
        <a:bodyPr/>
        <a:lstStyle/>
        <a:p>
          <a:endParaRPr lang="en-US"/>
        </a:p>
      </dgm:t>
    </dgm:pt>
    <dgm:pt modelId="{EB92F508-040E-4B43-B999-72DA9B0F5FCD}" type="pres">
      <dgm:prSet presAssocID="{064D9476-FF27-4967-8D26-2A795EFEA86E}" presName="vert0" presStyleCnt="0">
        <dgm:presLayoutVars>
          <dgm:dir/>
          <dgm:animOne val="branch"/>
          <dgm:animLvl val="lvl"/>
        </dgm:presLayoutVars>
      </dgm:prSet>
      <dgm:spPr/>
    </dgm:pt>
    <dgm:pt modelId="{C2566F8C-4906-41DB-9BBF-C44D9E9B4604}" type="pres">
      <dgm:prSet presAssocID="{AF2E8109-0FF5-487C-B65E-08CF60BA97F7}" presName="thickLine" presStyleLbl="alignNode1" presStyleIdx="0" presStyleCnt="4"/>
      <dgm:spPr/>
    </dgm:pt>
    <dgm:pt modelId="{456A2189-CA0A-4292-AF5E-6BEA336FD541}" type="pres">
      <dgm:prSet presAssocID="{AF2E8109-0FF5-487C-B65E-08CF60BA97F7}" presName="horz1" presStyleCnt="0"/>
      <dgm:spPr/>
    </dgm:pt>
    <dgm:pt modelId="{2DBC58C4-8378-46D0-BEED-F50EBA2BE0F8}" type="pres">
      <dgm:prSet presAssocID="{AF2E8109-0FF5-487C-B65E-08CF60BA97F7}" presName="tx1" presStyleLbl="revTx" presStyleIdx="0" presStyleCnt="4"/>
      <dgm:spPr/>
    </dgm:pt>
    <dgm:pt modelId="{F7482B2C-2165-414E-958B-8916656577B2}" type="pres">
      <dgm:prSet presAssocID="{AF2E8109-0FF5-487C-B65E-08CF60BA97F7}" presName="vert1" presStyleCnt="0"/>
      <dgm:spPr/>
    </dgm:pt>
    <dgm:pt modelId="{40027B76-1756-4C7F-885D-17BAD80AF6A7}" type="pres">
      <dgm:prSet presAssocID="{ACE1ECFF-BA38-43E8-9000-D7C1A9130F5B}" presName="thickLine" presStyleLbl="alignNode1" presStyleIdx="1" presStyleCnt="4"/>
      <dgm:spPr/>
    </dgm:pt>
    <dgm:pt modelId="{7B811327-EF4A-4BAD-A093-8A5E2FD74B49}" type="pres">
      <dgm:prSet presAssocID="{ACE1ECFF-BA38-43E8-9000-D7C1A9130F5B}" presName="horz1" presStyleCnt="0"/>
      <dgm:spPr/>
    </dgm:pt>
    <dgm:pt modelId="{D8042231-93F3-4069-9F37-A833D27D23F5}" type="pres">
      <dgm:prSet presAssocID="{ACE1ECFF-BA38-43E8-9000-D7C1A9130F5B}" presName="tx1" presStyleLbl="revTx" presStyleIdx="1" presStyleCnt="4"/>
      <dgm:spPr/>
    </dgm:pt>
    <dgm:pt modelId="{01F40E86-70C0-418A-BCAB-E6209C104DA3}" type="pres">
      <dgm:prSet presAssocID="{ACE1ECFF-BA38-43E8-9000-D7C1A9130F5B}" presName="vert1" presStyleCnt="0"/>
      <dgm:spPr/>
    </dgm:pt>
    <dgm:pt modelId="{018F7550-B5A4-4248-AAB1-8C4F985FEB51}" type="pres">
      <dgm:prSet presAssocID="{5E892849-EF0D-4FBE-ACF6-6537219892C0}" presName="thickLine" presStyleLbl="alignNode1" presStyleIdx="2" presStyleCnt="4"/>
      <dgm:spPr/>
    </dgm:pt>
    <dgm:pt modelId="{F525A968-503B-4D98-B451-2CF6F9CDF731}" type="pres">
      <dgm:prSet presAssocID="{5E892849-EF0D-4FBE-ACF6-6537219892C0}" presName="horz1" presStyleCnt="0"/>
      <dgm:spPr/>
    </dgm:pt>
    <dgm:pt modelId="{411BD71E-2E51-4C1D-A722-226436E1A82B}" type="pres">
      <dgm:prSet presAssocID="{5E892849-EF0D-4FBE-ACF6-6537219892C0}" presName="tx1" presStyleLbl="revTx" presStyleIdx="2" presStyleCnt="4"/>
      <dgm:spPr/>
    </dgm:pt>
    <dgm:pt modelId="{C75007A4-D10C-422F-8FBF-CFF17BA7A5E9}" type="pres">
      <dgm:prSet presAssocID="{5E892849-EF0D-4FBE-ACF6-6537219892C0}" presName="vert1" presStyleCnt="0"/>
      <dgm:spPr/>
    </dgm:pt>
    <dgm:pt modelId="{201BCE5E-927D-4FB6-8296-C0A7AA1A1142}" type="pres">
      <dgm:prSet presAssocID="{546419FE-4D4D-4EBA-B5AC-CC8E81E7DB32}" presName="thickLine" presStyleLbl="alignNode1" presStyleIdx="3" presStyleCnt="4"/>
      <dgm:spPr/>
    </dgm:pt>
    <dgm:pt modelId="{1097C62D-50AB-4D05-9291-64B91C975F88}" type="pres">
      <dgm:prSet presAssocID="{546419FE-4D4D-4EBA-B5AC-CC8E81E7DB32}" presName="horz1" presStyleCnt="0"/>
      <dgm:spPr/>
    </dgm:pt>
    <dgm:pt modelId="{43F4C10D-AB0F-44B7-88C9-941F9B53FD7E}" type="pres">
      <dgm:prSet presAssocID="{546419FE-4D4D-4EBA-B5AC-CC8E81E7DB32}" presName="tx1" presStyleLbl="revTx" presStyleIdx="3" presStyleCnt="4"/>
      <dgm:spPr/>
    </dgm:pt>
    <dgm:pt modelId="{566523BC-7EE1-417B-B683-95F02F2597A4}" type="pres">
      <dgm:prSet presAssocID="{546419FE-4D4D-4EBA-B5AC-CC8E81E7DB32}" presName="vert1" presStyleCnt="0"/>
      <dgm:spPr/>
    </dgm:pt>
  </dgm:ptLst>
  <dgm:cxnLst>
    <dgm:cxn modelId="{3FF1E50F-3AEA-4F4D-91C3-9AA80304F64F}" srcId="{064D9476-FF27-4967-8D26-2A795EFEA86E}" destId="{546419FE-4D4D-4EBA-B5AC-CC8E81E7DB32}" srcOrd="3" destOrd="0" parTransId="{2C4737B5-62B5-45D6-8B16-42AB44605759}" sibTransId="{F6B63552-AD19-4D94-BE8F-57B14941E85E}"/>
    <dgm:cxn modelId="{2E88081F-AF37-4FD9-84DD-0C89A51688B5}" type="presOf" srcId="{5E892849-EF0D-4FBE-ACF6-6537219892C0}" destId="{411BD71E-2E51-4C1D-A722-226436E1A82B}" srcOrd="0" destOrd="0" presId="urn:microsoft.com/office/officeart/2008/layout/LinedList"/>
    <dgm:cxn modelId="{1FB26548-E36F-428D-9E48-0B99A138EE95}" srcId="{064D9476-FF27-4967-8D26-2A795EFEA86E}" destId="{AF2E8109-0FF5-487C-B65E-08CF60BA97F7}" srcOrd="0" destOrd="0" parTransId="{27159BD0-61C5-4FEC-939D-27863B16CA28}" sibTransId="{D7140FD2-F96D-4F95-8B52-BC8C636ABDC7}"/>
    <dgm:cxn modelId="{56A8986B-CA19-4706-9390-16060882A1C7}" type="presOf" srcId="{064D9476-FF27-4967-8D26-2A795EFEA86E}" destId="{EB92F508-040E-4B43-B999-72DA9B0F5FCD}" srcOrd="0" destOrd="0" presId="urn:microsoft.com/office/officeart/2008/layout/LinedList"/>
    <dgm:cxn modelId="{8B57BD6B-19FF-435C-B14C-7BF8D13D9C2B}" type="presOf" srcId="{546419FE-4D4D-4EBA-B5AC-CC8E81E7DB32}" destId="{43F4C10D-AB0F-44B7-88C9-941F9B53FD7E}" srcOrd="0" destOrd="0" presId="urn:microsoft.com/office/officeart/2008/layout/LinedList"/>
    <dgm:cxn modelId="{46769B72-51CD-4A12-9D1B-46797ED73DC2}" type="presOf" srcId="{ACE1ECFF-BA38-43E8-9000-D7C1A9130F5B}" destId="{D8042231-93F3-4069-9F37-A833D27D23F5}" srcOrd="0" destOrd="0" presId="urn:microsoft.com/office/officeart/2008/layout/LinedList"/>
    <dgm:cxn modelId="{50B94B9D-2384-4B9C-8736-A35056847D47}" type="presOf" srcId="{AF2E8109-0FF5-487C-B65E-08CF60BA97F7}" destId="{2DBC58C4-8378-46D0-BEED-F50EBA2BE0F8}" srcOrd="0" destOrd="0" presId="urn:microsoft.com/office/officeart/2008/layout/LinedList"/>
    <dgm:cxn modelId="{733F02A7-2F18-4E7D-8793-DC12BD5E9B91}" srcId="{064D9476-FF27-4967-8D26-2A795EFEA86E}" destId="{5E892849-EF0D-4FBE-ACF6-6537219892C0}" srcOrd="2" destOrd="0" parTransId="{840BF27C-1E43-4451-82A6-129E2497B180}" sibTransId="{29049A29-B16E-44AC-BE64-BCD6D18D6BB4}"/>
    <dgm:cxn modelId="{A6020DDB-296E-470A-A6B7-A943B0B0B3D5}" srcId="{064D9476-FF27-4967-8D26-2A795EFEA86E}" destId="{ACE1ECFF-BA38-43E8-9000-D7C1A9130F5B}" srcOrd="1" destOrd="0" parTransId="{94992B6D-4127-4961-8807-00B78BCEEA98}" sibTransId="{A0195D6E-9E4A-40B5-B46B-01160DE7B0FF}"/>
    <dgm:cxn modelId="{3AFE3D2E-CA00-4EDF-817B-D28ED4C98B09}" type="presParOf" srcId="{EB92F508-040E-4B43-B999-72DA9B0F5FCD}" destId="{C2566F8C-4906-41DB-9BBF-C44D9E9B4604}" srcOrd="0" destOrd="0" presId="urn:microsoft.com/office/officeart/2008/layout/LinedList"/>
    <dgm:cxn modelId="{AA50CADE-D863-4FC0-ABC0-1DEE5EE113F9}" type="presParOf" srcId="{EB92F508-040E-4B43-B999-72DA9B0F5FCD}" destId="{456A2189-CA0A-4292-AF5E-6BEA336FD541}" srcOrd="1" destOrd="0" presId="urn:microsoft.com/office/officeart/2008/layout/LinedList"/>
    <dgm:cxn modelId="{2F31EFF6-FEAE-4651-9885-68548DAF4851}" type="presParOf" srcId="{456A2189-CA0A-4292-AF5E-6BEA336FD541}" destId="{2DBC58C4-8378-46D0-BEED-F50EBA2BE0F8}" srcOrd="0" destOrd="0" presId="urn:microsoft.com/office/officeart/2008/layout/LinedList"/>
    <dgm:cxn modelId="{92947760-4421-4138-9881-47C5CF5871FF}" type="presParOf" srcId="{456A2189-CA0A-4292-AF5E-6BEA336FD541}" destId="{F7482B2C-2165-414E-958B-8916656577B2}" srcOrd="1" destOrd="0" presId="urn:microsoft.com/office/officeart/2008/layout/LinedList"/>
    <dgm:cxn modelId="{DC197A8F-5C86-4DB7-A156-A01F330052F9}" type="presParOf" srcId="{EB92F508-040E-4B43-B999-72DA9B0F5FCD}" destId="{40027B76-1756-4C7F-885D-17BAD80AF6A7}" srcOrd="2" destOrd="0" presId="urn:microsoft.com/office/officeart/2008/layout/LinedList"/>
    <dgm:cxn modelId="{E4AE16F5-C665-4FFA-A85C-61A37AC0DD4A}" type="presParOf" srcId="{EB92F508-040E-4B43-B999-72DA9B0F5FCD}" destId="{7B811327-EF4A-4BAD-A093-8A5E2FD74B49}" srcOrd="3" destOrd="0" presId="urn:microsoft.com/office/officeart/2008/layout/LinedList"/>
    <dgm:cxn modelId="{BD609BE9-49CB-4A4C-A5ED-9052D7EF4AE0}" type="presParOf" srcId="{7B811327-EF4A-4BAD-A093-8A5E2FD74B49}" destId="{D8042231-93F3-4069-9F37-A833D27D23F5}" srcOrd="0" destOrd="0" presId="urn:microsoft.com/office/officeart/2008/layout/LinedList"/>
    <dgm:cxn modelId="{E3A8E082-B0E7-4AE6-9628-32B614DE42F3}" type="presParOf" srcId="{7B811327-EF4A-4BAD-A093-8A5E2FD74B49}" destId="{01F40E86-70C0-418A-BCAB-E6209C104DA3}" srcOrd="1" destOrd="0" presId="urn:microsoft.com/office/officeart/2008/layout/LinedList"/>
    <dgm:cxn modelId="{D9E3710F-E309-4318-9BB8-863E3C746265}" type="presParOf" srcId="{EB92F508-040E-4B43-B999-72DA9B0F5FCD}" destId="{018F7550-B5A4-4248-AAB1-8C4F985FEB51}" srcOrd="4" destOrd="0" presId="urn:microsoft.com/office/officeart/2008/layout/LinedList"/>
    <dgm:cxn modelId="{50EA8015-03F9-4CCF-85E9-49A6A2B95A74}" type="presParOf" srcId="{EB92F508-040E-4B43-B999-72DA9B0F5FCD}" destId="{F525A968-503B-4D98-B451-2CF6F9CDF731}" srcOrd="5" destOrd="0" presId="urn:microsoft.com/office/officeart/2008/layout/LinedList"/>
    <dgm:cxn modelId="{62C1CE92-19FD-4FEE-AE2C-86A60328950E}" type="presParOf" srcId="{F525A968-503B-4D98-B451-2CF6F9CDF731}" destId="{411BD71E-2E51-4C1D-A722-226436E1A82B}" srcOrd="0" destOrd="0" presId="urn:microsoft.com/office/officeart/2008/layout/LinedList"/>
    <dgm:cxn modelId="{DC49CDC4-D1DF-46C3-8542-F2B7483316FF}" type="presParOf" srcId="{F525A968-503B-4D98-B451-2CF6F9CDF731}" destId="{C75007A4-D10C-422F-8FBF-CFF17BA7A5E9}" srcOrd="1" destOrd="0" presId="urn:microsoft.com/office/officeart/2008/layout/LinedList"/>
    <dgm:cxn modelId="{E5DFF285-0E36-4A34-927C-C168690E588A}" type="presParOf" srcId="{EB92F508-040E-4B43-B999-72DA9B0F5FCD}" destId="{201BCE5E-927D-4FB6-8296-C0A7AA1A1142}" srcOrd="6" destOrd="0" presId="urn:microsoft.com/office/officeart/2008/layout/LinedList"/>
    <dgm:cxn modelId="{F203342E-3DDD-46A9-997F-49643B037B08}" type="presParOf" srcId="{EB92F508-040E-4B43-B999-72DA9B0F5FCD}" destId="{1097C62D-50AB-4D05-9291-64B91C975F88}" srcOrd="7" destOrd="0" presId="urn:microsoft.com/office/officeart/2008/layout/LinedList"/>
    <dgm:cxn modelId="{99424D23-97AA-4FE5-B892-6BAFC37B5FAF}" type="presParOf" srcId="{1097C62D-50AB-4D05-9291-64B91C975F88}" destId="{43F4C10D-AB0F-44B7-88C9-941F9B53FD7E}" srcOrd="0" destOrd="0" presId="urn:microsoft.com/office/officeart/2008/layout/LinedList"/>
    <dgm:cxn modelId="{570268F2-5259-47C7-BD34-B13413F7E05D}" type="presParOf" srcId="{1097C62D-50AB-4D05-9291-64B91C975F88}" destId="{566523BC-7EE1-417B-B683-95F02F2597A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566F8C-4906-41DB-9BBF-C44D9E9B4604}">
      <dsp:nvSpPr>
        <dsp:cNvPr id="0" name=""/>
        <dsp:cNvSpPr/>
      </dsp:nvSpPr>
      <dsp:spPr>
        <a:xfrm>
          <a:off x="0" y="0"/>
          <a:ext cx="650630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BC58C4-8378-46D0-BEED-F50EBA2BE0F8}">
      <dsp:nvSpPr>
        <dsp:cNvPr id="0" name=""/>
        <dsp:cNvSpPr/>
      </dsp:nvSpPr>
      <dsp:spPr>
        <a:xfrm>
          <a:off x="0" y="0"/>
          <a:ext cx="6506304" cy="1394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Give yourself plenty of room to avoid any obstructions</a:t>
          </a:r>
        </a:p>
      </dsp:txBody>
      <dsp:txXfrm>
        <a:off x="0" y="0"/>
        <a:ext cx="6506304" cy="1394460"/>
      </dsp:txXfrm>
    </dsp:sp>
    <dsp:sp modelId="{40027B76-1756-4C7F-885D-17BAD80AF6A7}">
      <dsp:nvSpPr>
        <dsp:cNvPr id="0" name=""/>
        <dsp:cNvSpPr/>
      </dsp:nvSpPr>
      <dsp:spPr>
        <a:xfrm>
          <a:off x="0" y="1394460"/>
          <a:ext cx="6506304" cy="0"/>
        </a:xfrm>
        <a:prstGeom prst="line">
          <a:avLst/>
        </a:prstGeom>
        <a:solidFill>
          <a:schemeClr val="accent2">
            <a:hueOff val="-55218"/>
            <a:satOff val="-18112"/>
            <a:lumOff val="-6601"/>
            <a:alphaOff val="0"/>
          </a:schemeClr>
        </a:solidFill>
        <a:ln w="34925" cap="flat" cmpd="sng" algn="in">
          <a:solidFill>
            <a:schemeClr val="accent2">
              <a:hueOff val="-55218"/>
              <a:satOff val="-18112"/>
              <a:lumOff val="-66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042231-93F3-4069-9F37-A833D27D23F5}">
      <dsp:nvSpPr>
        <dsp:cNvPr id="0" name=""/>
        <dsp:cNvSpPr/>
      </dsp:nvSpPr>
      <dsp:spPr>
        <a:xfrm>
          <a:off x="0" y="1394460"/>
          <a:ext cx="6506304" cy="1394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Avoid overstretching </a:t>
          </a:r>
        </a:p>
      </dsp:txBody>
      <dsp:txXfrm>
        <a:off x="0" y="1394460"/>
        <a:ext cx="6506304" cy="1394460"/>
      </dsp:txXfrm>
    </dsp:sp>
    <dsp:sp modelId="{018F7550-B5A4-4248-AAB1-8C4F985FEB51}">
      <dsp:nvSpPr>
        <dsp:cNvPr id="0" name=""/>
        <dsp:cNvSpPr/>
      </dsp:nvSpPr>
      <dsp:spPr>
        <a:xfrm>
          <a:off x="0" y="2788920"/>
          <a:ext cx="6506304" cy="0"/>
        </a:xfrm>
        <a:prstGeom prst="line">
          <a:avLst/>
        </a:prstGeom>
        <a:solidFill>
          <a:schemeClr val="accent2">
            <a:hueOff val="-110436"/>
            <a:satOff val="-36223"/>
            <a:lumOff val="-13202"/>
            <a:alphaOff val="0"/>
          </a:schemeClr>
        </a:solidFill>
        <a:ln w="34925" cap="flat" cmpd="sng" algn="in">
          <a:solidFill>
            <a:schemeClr val="accent2">
              <a:hueOff val="-110436"/>
              <a:satOff val="-36223"/>
              <a:lumOff val="-132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1BD71E-2E51-4C1D-A722-226436E1A82B}">
      <dsp:nvSpPr>
        <dsp:cNvPr id="0" name=""/>
        <dsp:cNvSpPr/>
      </dsp:nvSpPr>
      <dsp:spPr>
        <a:xfrm>
          <a:off x="0" y="2788920"/>
          <a:ext cx="6506304" cy="1394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Maintain balance during body movements to avoid falls</a:t>
          </a:r>
        </a:p>
      </dsp:txBody>
      <dsp:txXfrm>
        <a:off x="0" y="2788920"/>
        <a:ext cx="6506304" cy="1394460"/>
      </dsp:txXfrm>
    </dsp:sp>
    <dsp:sp modelId="{201BCE5E-927D-4FB6-8296-C0A7AA1A1142}">
      <dsp:nvSpPr>
        <dsp:cNvPr id="0" name=""/>
        <dsp:cNvSpPr/>
      </dsp:nvSpPr>
      <dsp:spPr>
        <a:xfrm>
          <a:off x="0" y="4183380"/>
          <a:ext cx="6506304" cy="0"/>
        </a:xfrm>
        <a:prstGeom prst="line">
          <a:avLst/>
        </a:prstGeom>
        <a:solidFill>
          <a:schemeClr val="accent2">
            <a:hueOff val="-165654"/>
            <a:satOff val="-54335"/>
            <a:lumOff val="-19803"/>
            <a:alphaOff val="0"/>
          </a:schemeClr>
        </a:solidFill>
        <a:ln w="34925" cap="flat" cmpd="sng" algn="in">
          <a:solidFill>
            <a:schemeClr val="accent2">
              <a:hueOff val="-165654"/>
              <a:satOff val="-54335"/>
              <a:lumOff val="-1980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F4C10D-AB0F-44B7-88C9-941F9B53FD7E}">
      <dsp:nvSpPr>
        <dsp:cNvPr id="0" name=""/>
        <dsp:cNvSpPr/>
      </dsp:nvSpPr>
      <dsp:spPr>
        <a:xfrm>
          <a:off x="0" y="4183380"/>
          <a:ext cx="6506304" cy="1394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If you are experiencing any discomfort (more than just a stretching sensation) discontinue use of equipment</a:t>
          </a:r>
        </a:p>
      </dsp:txBody>
      <dsp:txXfrm>
        <a:off x="0" y="4183380"/>
        <a:ext cx="6506304" cy="13944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7C794B4-4E71-409E-9888-30C418FBE5F4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98DB07E-D2C8-410A-93B4-C73C68C31761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3003917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94B4-4E71-409E-9888-30C418FBE5F4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DB07E-D2C8-410A-93B4-C73C68C31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509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94B4-4E71-409E-9888-30C418FBE5F4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DB07E-D2C8-410A-93B4-C73C68C31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778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94B4-4E71-409E-9888-30C418FBE5F4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DB07E-D2C8-410A-93B4-C73C68C31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117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7C794B4-4E71-409E-9888-30C418FBE5F4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98DB07E-D2C8-410A-93B4-C73C68C3176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338406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94B4-4E71-409E-9888-30C418FBE5F4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DB07E-D2C8-410A-93B4-C73C68C31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165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94B4-4E71-409E-9888-30C418FBE5F4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DB07E-D2C8-410A-93B4-C73C68C31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61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94B4-4E71-409E-9888-30C418FBE5F4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DB07E-D2C8-410A-93B4-C73C68C31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021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94B4-4E71-409E-9888-30C418FBE5F4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DB07E-D2C8-410A-93B4-C73C68C31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341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7C794B4-4E71-409E-9888-30C418FBE5F4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98DB07E-D2C8-410A-93B4-C73C68C3176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5091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7C794B4-4E71-409E-9888-30C418FBE5F4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98DB07E-D2C8-410A-93B4-C73C68C3176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26955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07C794B4-4E71-409E-9888-30C418FBE5F4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798DB07E-D2C8-410A-93B4-C73C68C3176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78250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BB74091-09FE-44AF-8325-7FE6E175F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06AEDB-5DF7-FB7F-1F5F-76E0F7BDF8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2858" y="4736961"/>
            <a:ext cx="10720685" cy="936769"/>
          </a:xfrm>
        </p:spPr>
        <p:txBody>
          <a:bodyPr>
            <a:normAutofit/>
          </a:bodyPr>
          <a:lstStyle/>
          <a:p>
            <a:r>
              <a:rPr lang="en-US" sz="4800"/>
              <a:t>Stick Mobility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93093F-279B-F241-AE68-C59C3191E2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2857" y="5673730"/>
            <a:ext cx="10731565" cy="50935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000"/>
              <a:t>Stretching Basics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CAAE13-1616-C624-C617-73A3DCDAD3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024" r="34633"/>
          <a:stretch/>
        </p:blipFill>
        <p:spPr>
          <a:xfrm rot="16200000">
            <a:off x="3652838" y="-3552825"/>
            <a:ext cx="4843461" cy="1219200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F30CCEB-94C4-4F72-BA5A-9CEA85302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434936" y="4446551"/>
            <a:ext cx="1957171" cy="1103687"/>
          </a:xfrm>
          <a:custGeom>
            <a:avLst/>
            <a:gdLst>
              <a:gd name="connsiteX0" fmla="*/ 2017702 w 2017702"/>
              <a:gd name="connsiteY0" fmla="*/ 1137821 h 1137821"/>
              <a:gd name="connsiteX1" fmla="*/ 404 w 2017702"/>
              <a:gd name="connsiteY1" fmla="*/ 1137821 h 1137821"/>
              <a:gd name="connsiteX2" fmla="*/ 0 w 2017702"/>
              <a:gd name="connsiteY2" fmla="*/ 900216 h 1137821"/>
              <a:gd name="connsiteX3" fmla="*/ 1767759 w 2017702"/>
              <a:gd name="connsiteY3" fmla="*/ 901031 h 1137821"/>
              <a:gd name="connsiteX4" fmla="*/ 1767759 w 2017702"/>
              <a:gd name="connsiteY4" fmla="*/ 0 h 1137821"/>
              <a:gd name="connsiteX5" fmla="*/ 2017702 w 2017702"/>
              <a:gd name="connsiteY5" fmla="*/ 0 h 1137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7702" h="1137821">
                <a:moveTo>
                  <a:pt x="2017702" y="1137821"/>
                </a:moveTo>
                <a:lnTo>
                  <a:pt x="404" y="1137821"/>
                </a:lnTo>
                <a:cubicBezTo>
                  <a:pt x="-404" y="1055814"/>
                  <a:pt x="807" y="982224"/>
                  <a:pt x="0" y="900216"/>
                </a:cubicBezTo>
                <a:lnTo>
                  <a:pt x="1767759" y="901031"/>
                </a:lnTo>
                <a:lnTo>
                  <a:pt x="1767759" y="0"/>
                </a:lnTo>
                <a:lnTo>
                  <a:pt x="2017702" y="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DE1A94F-CC8B-4954-97A7-ADD4F300D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796837" y="5311230"/>
            <a:ext cx="2042265" cy="1213486"/>
          </a:xfrm>
          <a:custGeom>
            <a:avLst/>
            <a:gdLst>
              <a:gd name="connsiteX0" fmla="*/ 1844618 w 2105428"/>
              <a:gd name="connsiteY0" fmla="*/ 0 h 1251016"/>
              <a:gd name="connsiteX1" fmla="*/ 2105428 w 2105428"/>
              <a:gd name="connsiteY1" fmla="*/ 0 h 1251016"/>
              <a:gd name="connsiteX2" fmla="*/ 2105428 w 2105428"/>
              <a:gd name="connsiteY2" fmla="*/ 1251016 h 1251016"/>
              <a:gd name="connsiteX3" fmla="*/ 421 w 2105428"/>
              <a:gd name="connsiteY3" fmla="*/ 1251016 h 1251016"/>
              <a:gd name="connsiteX4" fmla="*/ 0 w 2105428"/>
              <a:gd name="connsiteY4" fmla="*/ 1003081 h 1251016"/>
              <a:gd name="connsiteX5" fmla="*/ 1844618 w 2105428"/>
              <a:gd name="connsiteY5" fmla="*/ 1003931 h 125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5428" h="1251016">
                <a:moveTo>
                  <a:pt x="1844618" y="0"/>
                </a:moveTo>
                <a:lnTo>
                  <a:pt x="2105428" y="0"/>
                </a:lnTo>
                <a:lnTo>
                  <a:pt x="2105428" y="1251016"/>
                </a:lnTo>
                <a:lnTo>
                  <a:pt x="421" y="1251016"/>
                </a:lnTo>
                <a:cubicBezTo>
                  <a:pt x="-421" y="1165443"/>
                  <a:pt x="842" y="1088654"/>
                  <a:pt x="0" y="1003081"/>
                </a:cubicBezTo>
                <a:lnTo>
                  <a:pt x="1844618" y="1003931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662816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43BE9-A3C7-21E4-CF2E-000A21B6D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Stick Mobility…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9EFFC-A586-9098-2CDE-AFDFCB4F0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635919"/>
            <a:ext cx="10022681" cy="4979194"/>
          </a:xfrm>
        </p:spPr>
        <p:txBody>
          <a:bodyPr>
            <a:normAutofit/>
          </a:bodyPr>
          <a:lstStyle/>
          <a:p>
            <a:pPr algn="l"/>
            <a:r>
              <a:rPr lang="en-US" b="0" i="0" dirty="0">
                <a:solidFill>
                  <a:srgbClr val="111111"/>
                </a:solidFill>
                <a:effectLst/>
                <a:latin typeface="canada-type-gibson"/>
              </a:rPr>
              <a:t>Stick Mobility is a training system that improves your flexibility, strength, and coordination.</a:t>
            </a:r>
            <a:br>
              <a:rPr lang="en-US" b="0" i="0" dirty="0">
                <a:solidFill>
                  <a:srgbClr val="111111"/>
                </a:solidFill>
                <a:effectLst/>
                <a:latin typeface="canada-type-gibson"/>
              </a:rPr>
            </a:br>
            <a:br>
              <a:rPr lang="en-US" b="0" i="0" dirty="0">
                <a:solidFill>
                  <a:srgbClr val="111111"/>
                </a:solidFill>
                <a:effectLst/>
                <a:latin typeface="canada-type-gibson"/>
              </a:rPr>
            </a:br>
            <a:endParaRPr lang="en-US" b="0" i="0" dirty="0">
              <a:solidFill>
                <a:srgbClr val="111111"/>
              </a:solidFill>
              <a:effectLst/>
              <a:latin typeface="canada-type-gibson"/>
            </a:endParaRPr>
          </a:p>
          <a:p>
            <a:pPr algn="l"/>
            <a:r>
              <a:rPr lang="en-US" b="0" i="0" dirty="0">
                <a:solidFill>
                  <a:srgbClr val="111111"/>
                </a:solidFill>
                <a:effectLst/>
                <a:latin typeface="canada-type-gibson"/>
              </a:rPr>
              <a:t>The system combines joint mobilization, strength training, and active stretching to increase athletic performance, reduce risk of injury, and accelerate recovery.</a:t>
            </a:r>
            <a:br>
              <a:rPr lang="en-US" b="0" i="0" dirty="0">
                <a:solidFill>
                  <a:srgbClr val="111111"/>
                </a:solidFill>
                <a:effectLst/>
                <a:latin typeface="canada-type-gibson"/>
              </a:rPr>
            </a:br>
            <a:br>
              <a:rPr lang="en-US" b="0" i="0" dirty="0">
                <a:solidFill>
                  <a:srgbClr val="111111"/>
                </a:solidFill>
                <a:effectLst/>
                <a:latin typeface="canada-type-gibson"/>
              </a:rPr>
            </a:br>
            <a:endParaRPr lang="en-US" b="0" i="0" dirty="0">
              <a:solidFill>
                <a:srgbClr val="111111"/>
              </a:solidFill>
              <a:effectLst/>
              <a:latin typeface="canada-type-gibson"/>
            </a:endParaRPr>
          </a:p>
          <a:p>
            <a:pPr algn="l"/>
            <a:r>
              <a:rPr lang="en-US" b="0" i="0" dirty="0">
                <a:solidFill>
                  <a:srgbClr val="111111"/>
                </a:solidFill>
                <a:effectLst/>
                <a:latin typeface="canada-type-gibson"/>
              </a:rPr>
              <a:t>The exercises use our custom-designed Training Sticks as tools to improve range of motion, muscle activation, coordination, and body awareness to build a strong foundation for better movement.</a:t>
            </a:r>
            <a:br>
              <a:rPr lang="en-US" b="0" i="0" dirty="0">
                <a:solidFill>
                  <a:srgbClr val="111111"/>
                </a:solidFill>
                <a:effectLst/>
                <a:latin typeface="canada-type-gibson"/>
              </a:rPr>
            </a:br>
            <a:br>
              <a:rPr lang="en-US" b="0" i="0" dirty="0">
                <a:solidFill>
                  <a:srgbClr val="111111"/>
                </a:solidFill>
                <a:effectLst/>
                <a:latin typeface="canada-type-gibson"/>
              </a:rPr>
            </a:br>
            <a:endParaRPr lang="en-US" b="0" i="0" dirty="0">
              <a:solidFill>
                <a:srgbClr val="111111"/>
              </a:solidFill>
              <a:effectLst/>
              <a:latin typeface="canada-type-gibson"/>
            </a:endParaRPr>
          </a:p>
          <a:p>
            <a:pPr algn="l"/>
            <a:r>
              <a:rPr lang="en-US" b="0" i="0" dirty="0">
                <a:solidFill>
                  <a:srgbClr val="111111"/>
                </a:solidFill>
                <a:effectLst/>
                <a:latin typeface="canada-type-gibson"/>
              </a:rPr>
              <a:t>Our system is based on the scientific principles of leverage, stability, feedback, irradiation, isometrics, and coordination.</a:t>
            </a:r>
          </a:p>
        </p:txBody>
      </p:sp>
    </p:spTree>
    <p:extLst>
      <p:ext uri="{BB962C8B-B14F-4D97-AF65-F5344CB8AC3E}">
        <p14:creationId xmlns:p14="http://schemas.microsoft.com/office/powerpoint/2010/main" val="4020869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D868099-6145-4BC0-A5EA-74BEF1776B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FA3836-3400-E3B5-F38E-BCCFE4FCC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1424" y="1110882"/>
            <a:ext cx="3053039" cy="1060817"/>
          </a:xfrm>
        </p:spPr>
        <p:txBody>
          <a:bodyPr anchor="b">
            <a:normAutofit/>
          </a:bodyPr>
          <a:lstStyle/>
          <a:p>
            <a:r>
              <a:rPr lang="en-US" sz="2800"/>
              <a:t>Benefits…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960CFF-D818-F782-F951-9976DE665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545" y="640080"/>
            <a:ext cx="5577840" cy="557784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85F88-7688-1B97-9478-2330D2DE1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1423" y="2286000"/>
            <a:ext cx="3053039" cy="3931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b="0" i="0">
                <a:effectLst/>
                <a:latin typeface="canada-type-gibson"/>
              </a:rPr>
              <a:t>With frequent practice, we have seen users improve their:</a:t>
            </a:r>
          </a:p>
          <a:p>
            <a:pPr marL="0" indent="0">
              <a:buNone/>
            </a:pPr>
            <a:br>
              <a:rPr lang="en-US" sz="1400"/>
            </a:br>
            <a:r>
              <a:rPr lang="en-US" sz="1400" b="0" i="0">
                <a:effectLst/>
                <a:latin typeface="canada-type-gibson"/>
              </a:rPr>
              <a:t>Functional range of motion</a:t>
            </a:r>
            <a:br>
              <a:rPr lang="en-US" sz="1400" b="0" i="0">
                <a:effectLst/>
                <a:latin typeface="canada-type-gibson"/>
              </a:rPr>
            </a:br>
            <a:r>
              <a:rPr lang="en-US" sz="1400" b="0" i="0">
                <a:effectLst/>
                <a:latin typeface="canada-type-gibson"/>
              </a:rPr>
              <a:t>Joint stability</a:t>
            </a:r>
            <a:br>
              <a:rPr lang="en-US" sz="1400" b="0" i="0">
                <a:effectLst/>
                <a:latin typeface="canada-type-gibson"/>
              </a:rPr>
            </a:br>
            <a:r>
              <a:rPr lang="en-US" sz="1400" b="0" i="0">
                <a:effectLst/>
                <a:latin typeface="canada-type-gibson"/>
              </a:rPr>
              <a:t>Balance</a:t>
            </a:r>
            <a:br>
              <a:rPr lang="en-US" sz="1400" b="0" i="0">
                <a:effectLst/>
                <a:latin typeface="canada-type-gibson"/>
              </a:rPr>
            </a:br>
            <a:r>
              <a:rPr lang="en-US" sz="1400" b="0" i="0">
                <a:effectLst/>
                <a:latin typeface="canada-type-gibson"/>
              </a:rPr>
              <a:t>Posture</a:t>
            </a:r>
            <a:br>
              <a:rPr lang="en-US" sz="1400" b="0" i="0">
                <a:effectLst/>
                <a:latin typeface="canada-type-gibson"/>
              </a:rPr>
            </a:br>
            <a:r>
              <a:rPr lang="en-US" sz="1400" b="0" i="0">
                <a:effectLst/>
                <a:latin typeface="canada-type-gibson"/>
              </a:rPr>
              <a:t>Full-body strength</a:t>
            </a:r>
            <a:br>
              <a:rPr lang="en-US" sz="1400" b="0" i="0">
                <a:effectLst/>
                <a:latin typeface="canada-type-gibson"/>
              </a:rPr>
            </a:br>
            <a:r>
              <a:rPr lang="en-US" sz="1400" b="0" i="0">
                <a:effectLst/>
                <a:latin typeface="canada-type-gibson"/>
              </a:rPr>
              <a:t>Coordination</a:t>
            </a:r>
            <a:br>
              <a:rPr lang="en-US" sz="1400" b="0" i="0">
                <a:effectLst/>
                <a:latin typeface="canada-type-gibson"/>
              </a:rPr>
            </a:br>
            <a:r>
              <a:rPr lang="en-US" sz="1400" b="0" i="0">
                <a:effectLst/>
                <a:latin typeface="canada-type-gibson"/>
              </a:rPr>
              <a:t>Tissue quality</a:t>
            </a:r>
            <a:br>
              <a:rPr lang="en-US" sz="1400" b="0" i="0">
                <a:effectLst/>
                <a:latin typeface="canada-type-gibson"/>
              </a:rPr>
            </a:br>
            <a:r>
              <a:rPr lang="en-US" sz="1400" b="0" i="0">
                <a:effectLst/>
                <a:latin typeface="canada-type-gibson"/>
              </a:rPr>
              <a:t>Athletic performance</a:t>
            </a:r>
            <a:br>
              <a:rPr lang="en-US" sz="1400" b="0" i="0">
                <a:effectLst/>
                <a:latin typeface="canada-type-gibson"/>
              </a:rPr>
            </a:br>
            <a:r>
              <a:rPr lang="en-US" sz="1400" b="0" i="0">
                <a:effectLst/>
                <a:latin typeface="canada-type-gibson"/>
              </a:rPr>
              <a:t>Body alignment</a:t>
            </a:r>
            <a:br>
              <a:rPr lang="en-US" sz="1400" b="0" i="0">
                <a:effectLst/>
                <a:latin typeface="canada-type-gibson"/>
              </a:rPr>
            </a:br>
            <a:r>
              <a:rPr lang="en-US" sz="1400" b="0" i="0">
                <a:effectLst/>
                <a:latin typeface="canada-type-gibson"/>
              </a:rPr>
              <a:t>Muscle activation</a:t>
            </a:r>
            <a:br>
              <a:rPr lang="en-US" sz="1400" b="0" i="0">
                <a:effectLst/>
                <a:latin typeface="canada-type-gibson"/>
              </a:rPr>
            </a:br>
            <a:r>
              <a:rPr lang="en-US" sz="1400" b="0" i="0">
                <a:effectLst/>
                <a:latin typeface="canada-type-gibson"/>
              </a:rPr>
              <a:t>Motor control</a:t>
            </a:r>
            <a:br>
              <a:rPr lang="en-US" sz="1400" b="0" i="0">
                <a:effectLst/>
                <a:latin typeface="canada-type-gibson"/>
              </a:rPr>
            </a:br>
            <a:r>
              <a:rPr lang="en-US" sz="1400" b="0" i="0">
                <a:effectLst/>
                <a:latin typeface="canada-type-gibson"/>
              </a:rPr>
              <a:t>Body awareness</a:t>
            </a:r>
            <a:br>
              <a:rPr lang="en-US" sz="1400" b="0" i="0">
                <a:effectLst/>
                <a:latin typeface="canada-type-gibson"/>
              </a:rPr>
            </a:br>
            <a:r>
              <a:rPr lang="en-US" sz="1400" b="0" i="0">
                <a:effectLst/>
                <a:latin typeface="canada-type-gibson"/>
              </a:rPr>
              <a:t>Protection from injury</a:t>
            </a:r>
            <a:br>
              <a:rPr lang="en-US" sz="1400" b="0" i="0">
                <a:effectLst/>
                <a:latin typeface="canada-type-gibson"/>
              </a:rPr>
            </a:br>
            <a:r>
              <a:rPr lang="en-US" sz="1400" b="0" i="0">
                <a:effectLst/>
                <a:latin typeface="canada-type-gibson"/>
              </a:rPr>
              <a:t>Recovery from injury</a:t>
            </a:r>
            <a:br>
              <a:rPr lang="en-US" sz="1400" b="0" i="0">
                <a:effectLst/>
                <a:latin typeface="canada-type-gibson"/>
              </a:rPr>
            </a:br>
            <a:r>
              <a:rPr lang="en-US" sz="1400" b="0" i="0">
                <a:effectLst/>
                <a:latin typeface="canada-type-gibson"/>
              </a:rPr>
              <a:t>Recovery from exercise faster</a:t>
            </a:r>
          </a:p>
          <a:p>
            <a:endParaRPr lang="en-US" sz="1400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CC1026F7-DECB-49B4-A565-518BBA4454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983434" y="640080"/>
            <a:ext cx="2296028" cy="3674981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204719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CCDE6-284E-4127-9F9B-5F1D22D6A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Easy Stretches…</a:t>
            </a:r>
          </a:p>
        </p:txBody>
      </p:sp>
      <p:pic>
        <p:nvPicPr>
          <p:cNvPr id="1026" name="Picture 2" descr="Stādumiņš saturs elements shoulder mobility with stick - nisjs.com">
            <a:extLst>
              <a:ext uri="{FF2B5EF4-FFF2-40B4-BE49-F238E27FC236}">
                <a16:creationId xmlns:a16="http://schemas.microsoft.com/office/drawing/2014/main" id="{E794245E-D9E7-A169-12D7-988EC15DC5C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502" y="1885950"/>
            <a:ext cx="8045396" cy="447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064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7" name="Rectangle 2086">
            <a:extLst>
              <a:ext uri="{FF2B5EF4-FFF2-40B4-BE49-F238E27FC236}">
                <a16:creationId xmlns:a16="http://schemas.microsoft.com/office/drawing/2014/main" id="{9E8A3474-A3A2-4200-9E98-3433E3D19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9" name="Rectangle 2088">
            <a:extLst>
              <a:ext uri="{FF2B5EF4-FFF2-40B4-BE49-F238E27FC236}">
                <a16:creationId xmlns:a16="http://schemas.microsoft.com/office/drawing/2014/main" id="{9A5A698B-F644-41A9-BD67-6316EDB7A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91" name="Group 2090">
            <a:extLst>
              <a:ext uri="{FF2B5EF4-FFF2-40B4-BE49-F238E27FC236}">
                <a16:creationId xmlns:a16="http://schemas.microsoft.com/office/drawing/2014/main" id="{BA916D8B-8E5E-442C-93D2-F10B324962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2092" name="Freeform 6">
              <a:extLst>
                <a:ext uri="{FF2B5EF4-FFF2-40B4-BE49-F238E27FC236}">
                  <a16:creationId xmlns:a16="http://schemas.microsoft.com/office/drawing/2014/main" id="{E444B8DA-C76F-4B2F-AFC5-37872641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093" name="Freeform 6">
              <a:extLst>
                <a:ext uri="{FF2B5EF4-FFF2-40B4-BE49-F238E27FC236}">
                  <a16:creationId xmlns:a16="http://schemas.microsoft.com/office/drawing/2014/main" id="{7E2B20CB-FF0A-40D4-9C62-172DA9BB98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2095" name="Rectangle 2094">
            <a:extLst>
              <a:ext uri="{FF2B5EF4-FFF2-40B4-BE49-F238E27FC236}">
                <a16:creationId xmlns:a16="http://schemas.microsoft.com/office/drawing/2014/main" id="{35E7CCC3-B903-495C-835D-87A78FB05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462" y="968188"/>
            <a:ext cx="5048756" cy="48942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6" name="Picture 8" descr="Adhesive Capsulitis Exercises New York | Shoulder Exercises New York">
            <a:extLst>
              <a:ext uri="{FF2B5EF4-FFF2-40B4-BE49-F238E27FC236}">
                <a16:creationId xmlns:a16="http://schemas.microsoft.com/office/drawing/2014/main" id="{E0BE0241-AA13-F945-6716-E9FD36082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6807" y="1289920"/>
            <a:ext cx="3196065" cy="425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97" name="Rectangle 2096">
            <a:extLst>
              <a:ext uri="{FF2B5EF4-FFF2-40B4-BE49-F238E27FC236}">
                <a16:creationId xmlns:a16="http://schemas.microsoft.com/office/drawing/2014/main" id="{584170D1-B32B-4D7D-AA30-9D84747A0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31270" y="981884"/>
            <a:ext cx="5048756" cy="48942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4" name="Picture 6" descr="5 Easy Shoulder Mobility Exercises You Can Do With a Broomstick! - Mandurah  Chiropractor &amp; Massage | Flex Health Professionals">
            <a:extLst>
              <a:ext uri="{FF2B5EF4-FFF2-40B4-BE49-F238E27FC236}">
                <a16:creationId xmlns:a16="http://schemas.microsoft.com/office/drawing/2014/main" id="{1E1E7CE5-8E7A-8A83-C7C2-AED66EA00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41364" y="1289920"/>
            <a:ext cx="2628566" cy="425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111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9">
            <a:extLst>
              <a:ext uri="{FF2B5EF4-FFF2-40B4-BE49-F238E27FC236}">
                <a16:creationId xmlns:a16="http://schemas.microsoft.com/office/drawing/2014/main" id="{9E8A3474-A3A2-4200-9E98-3433E3D19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9A5A698B-F644-41A9-BD67-6316EDB7A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13">
            <a:extLst>
              <a:ext uri="{FF2B5EF4-FFF2-40B4-BE49-F238E27FC236}">
                <a16:creationId xmlns:a16="http://schemas.microsoft.com/office/drawing/2014/main" id="{BA916D8B-8E5E-442C-93D2-F10B324962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E444B8DA-C76F-4B2F-AFC5-37872641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7E2B20CB-FF0A-40D4-9C62-172DA9BB98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35E7CCC3-B903-495C-835D-87A78FB05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462" y="968188"/>
            <a:ext cx="5048756" cy="48942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5 Easy Shoulder Mobility Exercises You Can Do With a Broomstick! - Mandurah  Chiropractor &amp; Massage | Flex Health Professionals">
            <a:extLst>
              <a:ext uri="{FF2B5EF4-FFF2-40B4-BE49-F238E27FC236}">
                <a16:creationId xmlns:a16="http://schemas.microsoft.com/office/drawing/2014/main" id="{532C1B18-F130-1798-1CEE-50E5C7782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2194" y="1701182"/>
            <a:ext cx="4405291" cy="342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84170D1-B32B-4D7D-AA30-9D84747A0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31270" y="981884"/>
            <a:ext cx="5048756" cy="48942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5 Easy Shoulder Mobility Exercises You Can Do With a Broomstick! - Mandurah  Chiropractor &amp; Massage | Flex Health Professionals">
            <a:extLst>
              <a:ext uri="{FF2B5EF4-FFF2-40B4-BE49-F238E27FC236}">
                <a16:creationId xmlns:a16="http://schemas.microsoft.com/office/drawing/2014/main" id="{32C4BFE9-4CDB-FDC8-B6FC-89EEDCF3B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5104" y="1289920"/>
            <a:ext cx="3821086" cy="425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547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7" name="Rectangle 3086">
            <a:extLst>
              <a:ext uri="{FF2B5EF4-FFF2-40B4-BE49-F238E27FC236}">
                <a16:creationId xmlns:a16="http://schemas.microsoft.com/office/drawing/2014/main" id="{30BC9609-A8AF-411F-A9E0-C3B93C8945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97D3FDF-BCD0-4393-72CE-B6AF79F9C693}"/>
              </a:ext>
            </a:extLst>
          </p:cNvPr>
          <p:cNvSpPr txBox="1"/>
          <p:nvPr/>
        </p:nvSpPr>
        <p:spPr>
          <a:xfrm>
            <a:off x="640080" y="639704"/>
            <a:ext cx="3299579" cy="5577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89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Safety Precautions</a:t>
            </a:r>
          </a:p>
        </p:txBody>
      </p:sp>
      <p:graphicFrame>
        <p:nvGraphicFramePr>
          <p:cNvPr id="3085" name="TextBox 4">
            <a:extLst>
              <a:ext uri="{FF2B5EF4-FFF2-40B4-BE49-F238E27FC236}">
                <a16:creationId xmlns:a16="http://schemas.microsoft.com/office/drawing/2014/main" id="{AFA9890F-8E8D-D393-BF1D-E5C44BA042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8770315"/>
              </p:ext>
            </p:extLst>
          </p:nvPr>
        </p:nvGraphicFramePr>
        <p:xfrm>
          <a:off x="4901472" y="639705"/>
          <a:ext cx="6506304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2801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8C110B4-D26A-44C6-8576-236CA24E9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F3A2CA-B4AA-8A17-946D-E3E04E690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750" y="4278245"/>
            <a:ext cx="4913384" cy="1762969"/>
          </a:xfrm>
        </p:spPr>
        <p:txBody>
          <a:bodyPr>
            <a:normAutofit/>
          </a:bodyPr>
          <a:lstStyle/>
          <a:p>
            <a:r>
              <a:rPr lang="en-US"/>
              <a:t>QUESTIONS…</a:t>
            </a:r>
          </a:p>
        </p:txBody>
      </p:sp>
      <p:pic>
        <p:nvPicPr>
          <p:cNvPr id="5" name="Graphic 4" descr="Email with solid fill">
            <a:extLst>
              <a:ext uri="{FF2B5EF4-FFF2-40B4-BE49-F238E27FC236}">
                <a16:creationId xmlns:a16="http://schemas.microsoft.com/office/drawing/2014/main" id="{B25A7EC2-0AF9-1231-3A26-EF61562F47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33033" y="643467"/>
            <a:ext cx="2912533" cy="2912533"/>
          </a:xfrm>
          <a:prstGeom prst="rect">
            <a:avLst/>
          </a:prstGeom>
        </p:spPr>
      </p:pic>
      <p:pic>
        <p:nvPicPr>
          <p:cNvPr id="7" name="Graphic 6" descr="Online meeting with solid fill">
            <a:extLst>
              <a:ext uri="{FF2B5EF4-FFF2-40B4-BE49-F238E27FC236}">
                <a16:creationId xmlns:a16="http://schemas.microsoft.com/office/drawing/2014/main" id="{CEF75CB6-F66E-C7E6-3B3D-6CDFF93D38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46432" y="643467"/>
            <a:ext cx="2912533" cy="2912533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BFD4DBB-3229-4DF6-A68A-CD91F83258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434936" y="3856976"/>
            <a:ext cx="1957171" cy="1103687"/>
          </a:xfrm>
          <a:custGeom>
            <a:avLst/>
            <a:gdLst>
              <a:gd name="connsiteX0" fmla="*/ 2017702 w 2017702"/>
              <a:gd name="connsiteY0" fmla="*/ 1137821 h 1137821"/>
              <a:gd name="connsiteX1" fmla="*/ 404 w 2017702"/>
              <a:gd name="connsiteY1" fmla="*/ 1137821 h 1137821"/>
              <a:gd name="connsiteX2" fmla="*/ 0 w 2017702"/>
              <a:gd name="connsiteY2" fmla="*/ 900216 h 1137821"/>
              <a:gd name="connsiteX3" fmla="*/ 1767759 w 2017702"/>
              <a:gd name="connsiteY3" fmla="*/ 901031 h 1137821"/>
              <a:gd name="connsiteX4" fmla="*/ 1767759 w 2017702"/>
              <a:gd name="connsiteY4" fmla="*/ 0 h 1137821"/>
              <a:gd name="connsiteX5" fmla="*/ 2017702 w 2017702"/>
              <a:gd name="connsiteY5" fmla="*/ 0 h 1137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7702" h="1137821">
                <a:moveTo>
                  <a:pt x="2017702" y="1137821"/>
                </a:moveTo>
                <a:lnTo>
                  <a:pt x="404" y="1137821"/>
                </a:lnTo>
                <a:cubicBezTo>
                  <a:pt x="-404" y="1055814"/>
                  <a:pt x="807" y="982224"/>
                  <a:pt x="0" y="900216"/>
                </a:cubicBezTo>
                <a:lnTo>
                  <a:pt x="1767759" y="901031"/>
                </a:lnTo>
                <a:lnTo>
                  <a:pt x="1767759" y="0"/>
                </a:lnTo>
                <a:lnTo>
                  <a:pt x="2017702" y="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AE3C8-47B8-8FD8-6EA2-F6F75D4F9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5270" y="5275972"/>
            <a:ext cx="5564980" cy="7652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Ask Dr. Nick via Email or Teams.</a:t>
            </a:r>
          </a:p>
          <a:p>
            <a:pPr lvl="1"/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  <a:p>
            <a:pPr lvl="1"/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92979E5-1F93-4CE3-975E-3CAEC618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796837" y="5311230"/>
            <a:ext cx="2042265" cy="1213486"/>
          </a:xfrm>
          <a:custGeom>
            <a:avLst/>
            <a:gdLst>
              <a:gd name="connsiteX0" fmla="*/ 1844618 w 2105428"/>
              <a:gd name="connsiteY0" fmla="*/ 0 h 1251016"/>
              <a:gd name="connsiteX1" fmla="*/ 2105428 w 2105428"/>
              <a:gd name="connsiteY1" fmla="*/ 0 h 1251016"/>
              <a:gd name="connsiteX2" fmla="*/ 2105428 w 2105428"/>
              <a:gd name="connsiteY2" fmla="*/ 1251016 h 1251016"/>
              <a:gd name="connsiteX3" fmla="*/ 421 w 2105428"/>
              <a:gd name="connsiteY3" fmla="*/ 1251016 h 1251016"/>
              <a:gd name="connsiteX4" fmla="*/ 0 w 2105428"/>
              <a:gd name="connsiteY4" fmla="*/ 1003081 h 1251016"/>
              <a:gd name="connsiteX5" fmla="*/ 1844618 w 2105428"/>
              <a:gd name="connsiteY5" fmla="*/ 1003931 h 125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5428" h="1251016">
                <a:moveTo>
                  <a:pt x="1844618" y="0"/>
                </a:moveTo>
                <a:lnTo>
                  <a:pt x="2105428" y="0"/>
                </a:lnTo>
                <a:lnTo>
                  <a:pt x="2105428" y="1251016"/>
                </a:lnTo>
                <a:lnTo>
                  <a:pt x="421" y="1251016"/>
                </a:lnTo>
                <a:cubicBezTo>
                  <a:pt x="-421" y="1165443"/>
                  <a:pt x="842" y="1088654"/>
                  <a:pt x="0" y="1003081"/>
                </a:cubicBezTo>
                <a:lnTo>
                  <a:pt x="1844618" y="1003931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4591055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1049</TotalTime>
  <Words>224</Words>
  <Application>Microsoft Office PowerPoint</Application>
  <PresentationFormat>Widescreen</PresentationFormat>
  <Paragraphs>20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canada-type-gibson</vt:lpstr>
      <vt:lpstr>Franklin Gothic Book</vt:lpstr>
      <vt:lpstr>Crop</vt:lpstr>
      <vt:lpstr>Stick Mobility</vt:lpstr>
      <vt:lpstr>About Stick Mobility…</vt:lpstr>
      <vt:lpstr>Benefits…</vt:lpstr>
      <vt:lpstr>Easy Stretches…</vt:lpstr>
      <vt:lpstr>PowerPoint Presentation</vt:lpstr>
      <vt:lpstr>PowerPoint Presentation</vt:lpstr>
      <vt:lpstr>PowerPoint Presentation</vt:lpstr>
      <vt:lpstr>QUESTIONS…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Ask Dr. Nick</dc:creator>
  <cp:lastModifiedBy>Ask Dr. Nick</cp:lastModifiedBy>
  <cp:revision>4</cp:revision>
  <dcterms:created xsi:type="dcterms:W3CDTF">2022-06-29T21:40:18Z</dcterms:created>
  <dcterms:modified xsi:type="dcterms:W3CDTF">2022-06-30T15:10:15Z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DB19D45C-C40C-4201-8D0A-C95D54DA5681</vt:lpwstr>
  </property>
  <property fmtid="{D5CDD505-2E9C-101B-9397-08002B2CF9AE}" pid="3" name="ArticulatePath">
    <vt:lpwstr>Stick Mobility Presentation</vt:lpwstr>
  </property>
</Properties>
</file>